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2" r:id="rId7"/>
    <p:sldId id="282" r:id="rId8"/>
    <p:sldId id="273" r:id="rId9"/>
    <p:sldId id="280" r:id="rId10"/>
    <p:sldId id="274" r:id="rId11"/>
    <p:sldId id="281" r:id="rId12"/>
    <p:sldId id="264" r:id="rId13"/>
    <p:sldId id="277" r:id="rId14"/>
    <p:sldId id="283" r:id="rId15"/>
    <p:sldId id="276" r:id="rId16"/>
  </p:sldIdLst>
  <p:sldSz cx="9144000" cy="5143500" type="screen16x9"/>
  <p:notesSz cx="6858000" cy="9144000"/>
  <p:embeddedFontLst>
    <p:embeddedFont>
      <p:font typeface="Chakra Petch" panose="020B0604020202020204" charset="-34"/>
      <p:bold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ACF42-80F0-4E5E-B95B-797649155533}">
  <a:tblStyle styleId="{D39ACF42-80F0-4E5E-B95B-797649155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1" y="8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b0e7df184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0e7df1845_2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b0e7df1845_2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87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0e7df1845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1b0e7df1845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0e7df1845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1b0e7df1845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0e7df1845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1b0e7df1845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7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e7df1845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g1b0e7df1845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0e7df1845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b0e7df1845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0e7df184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0e7df184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0e7df1845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b0e7df1845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0e7df1845_2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b0e7df1845_2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08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0e7df1845_2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b0e7df1845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0e7df1845_2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b0e7df1845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91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0e7df1845_2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b0e7df1845_2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473353"/>
            <a:ext cx="5645708" cy="2368100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733778" y="1585749"/>
            <a:ext cx="5552684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RADAR SYSYEM</a:t>
            </a:r>
            <a:r>
              <a:rPr lang="en" sz="57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endParaRPr sz="700" dirty="0"/>
          </a:p>
        </p:txBody>
      </p:sp>
      <p:sp>
        <p:nvSpPr>
          <p:cNvPr id="10" name="Google Shape;139;p25">
            <a:extLst>
              <a:ext uri="{FF2B5EF4-FFF2-40B4-BE49-F238E27FC236}">
                <a16:creationId xmlns:a16="http://schemas.microsoft.com/office/drawing/2014/main" id="{C6095DA3-4EA2-787A-7FFA-1FBAF79E4AED}"/>
              </a:ext>
            </a:extLst>
          </p:cNvPr>
          <p:cNvSpPr txBox="1"/>
          <p:nvPr/>
        </p:nvSpPr>
        <p:spPr>
          <a:xfrm>
            <a:off x="769908" y="2689203"/>
            <a:ext cx="490209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USING ARDUINO 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3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3"/>
          <p:cNvSpPr txBox="1"/>
          <p:nvPr/>
        </p:nvSpPr>
        <p:spPr>
          <a:xfrm>
            <a:off x="229834" y="2071837"/>
            <a:ext cx="38169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DISADVANTAGE</a:t>
            </a:r>
            <a:endParaRPr sz="3600" dirty="0"/>
          </a:p>
        </p:txBody>
      </p:sp>
      <p:sp>
        <p:nvSpPr>
          <p:cNvPr id="474" name="Google Shape;474;p43"/>
          <p:cNvSpPr txBox="1"/>
          <p:nvPr/>
        </p:nvSpPr>
        <p:spPr>
          <a:xfrm>
            <a:off x="4117253" y="446467"/>
            <a:ext cx="4620362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not distinguish and resolve multiple targets which are very close like our</a:t>
            </a: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eye.</a:t>
            </a: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not recognize color of the targets.</a:t>
            </a: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not see targets which are placed behind some conducting sheets.</a:t>
            </a: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Also, difficult to recognize short range target types.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09B5B-42ED-80E1-14A3-2770C382C63B}"/>
              </a:ext>
            </a:extLst>
          </p:cNvPr>
          <p:cNvGrpSpPr/>
          <p:nvPr/>
        </p:nvGrpSpPr>
        <p:grpSpPr>
          <a:xfrm>
            <a:off x="3716888" y="-229094"/>
            <a:ext cx="368340" cy="5592546"/>
            <a:chOff x="5487624" y="-229094"/>
            <a:chExt cx="368340" cy="5592546"/>
          </a:xfrm>
        </p:grpSpPr>
        <p:cxnSp>
          <p:nvCxnSpPr>
            <p:cNvPr id="482" name="Google Shape;482;p43"/>
            <p:cNvCxnSpPr/>
            <p:nvPr/>
          </p:nvCxnSpPr>
          <p:spPr>
            <a:xfrm rot="5400000">
              <a:off x="5090345" y="4782004"/>
              <a:ext cx="1162897" cy="0"/>
            </a:xfrm>
            <a:prstGeom prst="straightConnector1">
              <a:avLst/>
            </a:prstGeom>
            <a:noFill/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834A251-8EBD-C34F-A239-DFEBE3A798CB}"/>
                </a:ext>
              </a:extLst>
            </p:cNvPr>
            <p:cNvGrpSpPr/>
            <p:nvPr/>
          </p:nvGrpSpPr>
          <p:grpSpPr>
            <a:xfrm>
              <a:off x="5487624" y="-229094"/>
              <a:ext cx="368340" cy="4432031"/>
              <a:chOff x="5487624" y="-229094"/>
              <a:chExt cx="368340" cy="4432031"/>
            </a:xfrm>
          </p:grpSpPr>
          <p:pic>
            <p:nvPicPr>
              <p:cNvPr id="478" name="Google Shape;478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921898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2387580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3834597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1" name="Google Shape;481;p43"/>
              <p:cNvCxnSpPr/>
              <p:nvPr/>
            </p:nvCxnSpPr>
            <p:spPr>
              <a:xfrm rot="5400000">
                <a:off x="5090345" y="352355"/>
                <a:ext cx="116289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43"/>
              <p:cNvCxnSpPr/>
              <p:nvPr/>
            </p:nvCxnSpPr>
            <p:spPr>
              <a:xfrm rot="5399991">
                <a:off x="5120740" y="1834146"/>
                <a:ext cx="110210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43"/>
              <p:cNvCxnSpPr/>
              <p:nvPr/>
            </p:nvCxnSpPr>
            <p:spPr>
              <a:xfrm rot="5407427">
                <a:off x="5120740" y="3295446"/>
                <a:ext cx="11021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485" name="Google Shape;48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324739">
            <a:off x="-1100131" y="3454944"/>
            <a:ext cx="2654324" cy="278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08309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12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715726" y="438150"/>
            <a:ext cx="771254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TEAM MEMBERS</a:t>
            </a:r>
            <a:endParaRPr sz="700" dirty="0"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21249">
            <a:off x="-58459" y="1694934"/>
            <a:ext cx="1672525" cy="175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657087">
            <a:off x="7963297" y="1880708"/>
            <a:ext cx="1672525" cy="175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756289">
            <a:off x="2408755" y="1946960"/>
            <a:ext cx="1672525" cy="175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292733">
            <a:off x="5078085" y="1934935"/>
            <a:ext cx="1672525" cy="175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549" y="1802225"/>
            <a:ext cx="1837503" cy="183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4288" y="1802225"/>
            <a:ext cx="1837503" cy="183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026" y="1802225"/>
            <a:ext cx="1837503" cy="183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3721143" y="3888172"/>
            <a:ext cx="176379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en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Name2</a:t>
            </a:r>
            <a:endParaRPr sz="700" dirty="0"/>
          </a:p>
        </p:txBody>
      </p:sp>
      <p:sp>
        <p:nvSpPr>
          <p:cNvPr id="275" name="Google Shape;275;p33"/>
          <p:cNvSpPr txBox="1"/>
          <p:nvPr/>
        </p:nvSpPr>
        <p:spPr>
          <a:xfrm>
            <a:off x="6663880" y="3895316"/>
            <a:ext cx="176379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Name3</a:t>
            </a:r>
            <a:endParaRPr sz="700" dirty="0"/>
          </a:p>
        </p:txBody>
      </p:sp>
      <p:sp>
        <p:nvSpPr>
          <p:cNvPr id="2" name="Google Shape;268;p33">
            <a:extLst>
              <a:ext uri="{FF2B5EF4-FFF2-40B4-BE49-F238E27FC236}">
                <a16:creationId xmlns:a16="http://schemas.microsoft.com/office/drawing/2014/main" id="{B8F6390B-4153-3FAC-280F-A5511FEEB6F7}"/>
              </a:ext>
            </a:extLst>
          </p:cNvPr>
          <p:cNvSpPr txBox="1"/>
          <p:nvPr/>
        </p:nvSpPr>
        <p:spPr>
          <a:xfrm>
            <a:off x="778404" y="3920716"/>
            <a:ext cx="176379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Name1</a:t>
            </a:r>
            <a:endParaRPr sz="700" dirty="0"/>
          </a:p>
        </p:txBody>
      </p:sp>
      <p:sp>
        <p:nvSpPr>
          <p:cNvPr id="3" name="Google Shape;269;p33">
            <a:extLst>
              <a:ext uri="{FF2B5EF4-FFF2-40B4-BE49-F238E27FC236}">
                <a16:creationId xmlns:a16="http://schemas.microsoft.com/office/drawing/2014/main" id="{DA565702-AABD-B295-6B9C-74948D5FAAFE}"/>
              </a:ext>
            </a:extLst>
          </p:cNvPr>
          <p:cNvSpPr txBox="1"/>
          <p:nvPr/>
        </p:nvSpPr>
        <p:spPr>
          <a:xfrm>
            <a:off x="778404" y="4201845"/>
            <a:ext cx="1763793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sym typeface="Montserrat"/>
              </a:rPr>
              <a:t>Position</a:t>
            </a:r>
            <a:endParaRPr sz="700" dirty="0"/>
          </a:p>
        </p:txBody>
      </p:sp>
      <p:sp>
        <p:nvSpPr>
          <p:cNvPr id="4" name="Google Shape;269;p33">
            <a:extLst>
              <a:ext uri="{FF2B5EF4-FFF2-40B4-BE49-F238E27FC236}">
                <a16:creationId xmlns:a16="http://schemas.microsoft.com/office/drawing/2014/main" id="{2A93ED5F-A2CC-0E8E-8E94-6A483F1ED6C9}"/>
              </a:ext>
            </a:extLst>
          </p:cNvPr>
          <p:cNvSpPr txBox="1"/>
          <p:nvPr/>
        </p:nvSpPr>
        <p:spPr>
          <a:xfrm>
            <a:off x="3759729" y="4201845"/>
            <a:ext cx="1763793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sym typeface="Montserrat"/>
              </a:rPr>
              <a:t>Position</a:t>
            </a:r>
            <a:endParaRPr sz="700" dirty="0"/>
          </a:p>
        </p:txBody>
      </p:sp>
      <p:sp>
        <p:nvSpPr>
          <p:cNvPr id="5" name="Google Shape;269;p33">
            <a:extLst>
              <a:ext uri="{FF2B5EF4-FFF2-40B4-BE49-F238E27FC236}">
                <a16:creationId xmlns:a16="http://schemas.microsoft.com/office/drawing/2014/main" id="{457B1313-B2B8-835D-006F-8B7D33229680}"/>
              </a:ext>
            </a:extLst>
          </p:cNvPr>
          <p:cNvSpPr txBox="1"/>
          <p:nvPr/>
        </p:nvSpPr>
        <p:spPr>
          <a:xfrm>
            <a:off x="6683904" y="4201845"/>
            <a:ext cx="1763793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</a:t>
            </a:r>
            <a:endParaRPr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6"/>
          <p:cNvGrpSpPr/>
          <p:nvPr/>
        </p:nvGrpSpPr>
        <p:grpSpPr>
          <a:xfrm>
            <a:off x="457200" y="1058413"/>
            <a:ext cx="4764562" cy="2942879"/>
            <a:chOff x="-876793" y="-152400"/>
            <a:chExt cx="11853831" cy="6487204"/>
          </a:xfrm>
        </p:grpSpPr>
        <p:sp>
          <p:nvSpPr>
            <p:cNvPr id="535" name="Google Shape;535;p46"/>
            <p:cNvSpPr txBox="1"/>
            <p:nvPr/>
          </p:nvSpPr>
          <p:spPr>
            <a:xfrm>
              <a:off x="-876793" y="-152400"/>
              <a:ext cx="10771929" cy="1519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ACKNOWLEDGEMENT</a:t>
              </a:r>
              <a:endParaRPr sz="3200" dirty="0"/>
            </a:p>
          </p:txBody>
        </p:sp>
        <p:sp>
          <p:nvSpPr>
            <p:cNvPr id="537" name="Google Shape;537;p46"/>
            <p:cNvSpPr txBox="1"/>
            <p:nvPr/>
          </p:nvSpPr>
          <p:spPr>
            <a:xfrm>
              <a:off x="-473935" y="2345492"/>
              <a:ext cx="11450973" cy="3989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dirty="0">
                  <a:solidFill>
                    <a:srgbClr val="E2EEFF"/>
                  </a:solidFill>
                  <a:effectLst/>
                  <a:latin typeface="Montserrat" panose="00000500000000000000" pitchFamily="2" charset="0"/>
                </a:rPr>
                <a:t>We would like to thank all of the people who helped us with this project, without their support and guidance it wouldn't have been possible</a:t>
              </a:r>
              <a:r>
                <a:rPr lang="en-US" b="0" i="0" dirty="0">
                  <a:solidFill>
                    <a:srgbClr val="E8EAED"/>
                  </a:solidFill>
                  <a:effectLst/>
                  <a:latin typeface="Montserrat" panose="00000500000000000000" pitchFamily="2" charset="0"/>
                </a:rPr>
                <a:t>. We appreciate our Physics Teacher cum Project Guide Mr. Arnab Bera for his guidance and supervision which has provided a lot of resources needed in completing our project.</a:t>
              </a:r>
              <a:endParaRPr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3820684" y="-1320690"/>
            <a:ext cx="7067084" cy="740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-4856381" y="-5850885"/>
            <a:ext cx="7067084" cy="740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6"/>
          <p:cNvGrpSpPr/>
          <p:nvPr/>
        </p:nvGrpSpPr>
        <p:grpSpPr>
          <a:xfrm>
            <a:off x="457200" y="1058413"/>
            <a:ext cx="4764562" cy="2722447"/>
            <a:chOff x="-876793" y="-152400"/>
            <a:chExt cx="11853831" cy="6001288"/>
          </a:xfrm>
        </p:grpSpPr>
        <p:sp>
          <p:nvSpPr>
            <p:cNvPr id="535" name="Google Shape;535;p46"/>
            <p:cNvSpPr txBox="1"/>
            <p:nvPr/>
          </p:nvSpPr>
          <p:spPr>
            <a:xfrm>
              <a:off x="-876793" y="-152400"/>
              <a:ext cx="10771929" cy="1519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FFFFFF"/>
                  </a:solidFill>
                  <a:latin typeface="Chakra Petch"/>
                  <a:cs typeface="Chakra Petch"/>
                  <a:sym typeface="Chakra Petch"/>
                </a:rPr>
                <a:t>CONCLUSION</a:t>
              </a:r>
              <a:endParaRPr sz="3200" dirty="0"/>
            </a:p>
          </p:txBody>
        </p:sp>
        <p:sp>
          <p:nvSpPr>
            <p:cNvPr id="537" name="Google Shape;537;p46"/>
            <p:cNvSpPr txBox="1"/>
            <p:nvPr/>
          </p:nvSpPr>
          <p:spPr>
            <a:xfrm>
              <a:off x="-473935" y="2429478"/>
              <a:ext cx="11450973" cy="3419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E2EEFF"/>
                  </a:solidFill>
                  <a:latin typeface="Montserrat" panose="00000500000000000000" pitchFamily="2" charset="0"/>
                </a:rPr>
                <a:t>This System can be used in robotics for object detection, avoidance system and much more.</a:t>
              </a:r>
            </a:p>
            <a:p>
              <a:pPr marL="285750" marR="0" lvl="0" indent="-2857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v"/>
              </a:pPr>
              <a:endParaRPr lang="en-US" dirty="0">
                <a:solidFill>
                  <a:srgbClr val="E2EEFF"/>
                </a:solidFill>
                <a:latin typeface="Montserrat" panose="00000500000000000000" pitchFamily="2" charset="0"/>
              </a:endParaRPr>
            </a:p>
            <a:p>
              <a:pPr marL="285750" marR="0" lvl="0" indent="-2857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rgbClr val="E2EEFF"/>
                  </a:solidFill>
                  <a:latin typeface="Montserrat" panose="00000500000000000000" pitchFamily="2" charset="0"/>
                </a:rPr>
                <a:t>We’ve benefited a lot from the project and as a result of this project we’ve gained a lot of knowledge about RADAR System &amp; Arduino.</a:t>
              </a:r>
              <a:endParaRPr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3820684" y="-1320690"/>
            <a:ext cx="7067084" cy="740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-4856381" y="-5850885"/>
            <a:ext cx="7067084" cy="7409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92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5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521" name="Google Shape;521;p45"/>
            <p:cNvSpPr/>
            <p:nvPr/>
          </p:nvSpPr>
          <p:spPr>
            <a:xfrm>
              <a:off x="0" y="0"/>
              <a:ext cx="3026492" cy="1321084"/>
            </a:xfrm>
            <a:custGeom>
              <a:avLst/>
              <a:gdLst/>
              <a:ahLst/>
              <a:cxnLst/>
              <a:rect l="l" t="t" r="r" b="b"/>
              <a:pathLst>
                <a:path w="3026492" h="1321084" extrusionOk="0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" name="Google Shape;52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45"/>
          <p:cNvSpPr txBox="1"/>
          <p:nvPr/>
        </p:nvSpPr>
        <p:spPr>
          <a:xfrm>
            <a:off x="1864537" y="2026187"/>
            <a:ext cx="5414927" cy="6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THANK YOU!</a:t>
            </a:r>
            <a:endParaRPr sz="700" dirty="0"/>
          </a:p>
        </p:txBody>
      </p:sp>
      <p:pic>
        <p:nvPicPr>
          <p:cNvPr id="526" name="Google Shape;52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99363" y="-1627239"/>
            <a:ext cx="4134863" cy="38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2765" y="-566153"/>
            <a:ext cx="4282236" cy="44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46436" y="2083337"/>
            <a:ext cx="4199223" cy="41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514350" y="85383"/>
            <a:ext cx="583831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INTRODUCTION</a:t>
            </a:r>
            <a:endParaRPr sz="700" dirty="0"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670749" y="1824646"/>
            <a:ext cx="3675469" cy="2402366"/>
            <a:chOff x="0" y="-57150"/>
            <a:chExt cx="5078368" cy="5136104"/>
          </a:xfrm>
        </p:grpSpPr>
        <p:sp>
          <p:nvSpPr>
            <p:cNvPr id="147" name="Google Shape;147;p26"/>
            <p:cNvSpPr txBox="1"/>
            <p:nvPr/>
          </p:nvSpPr>
          <p:spPr>
            <a:xfrm>
              <a:off x="0" y="-57150"/>
              <a:ext cx="4483598" cy="1105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en" sz="2400" b="1" dirty="0">
                  <a:solidFill>
                    <a:srgbClr val="FFFFFF"/>
                  </a:solidFill>
                  <a:latin typeface="Chakra Petch"/>
                  <a:cs typeface="Chakra Petch"/>
                  <a:sym typeface="Chakra Petch"/>
                </a:rPr>
                <a:t> What is Radar?</a:t>
              </a:r>
              <a:endParaRPr sz="2400" dirty="0"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0" y="1209876"/>
              <a:ext cx="5078368" cy="3869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--RADAR stands for “R</a:t>
              </a:r>
              <a:r>
                <a:rPr lang="en-US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lang="en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dio Detection And Ranging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--Object Detection System.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dirty="0">
                <a:solidFill>
                  <a:srgbClr val="FFFFFF"/>
                </a:solidFill>
                <a:latin typeface="Montserrat"/>
                <a:sym typeface="Montserra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Montserrat"/>
                  <a:sym typeface="Montserrat"/>
                </a:rPr>
                <a:t>--Transmitter producing Electromagnetic Waves.</a:t>
              </a:r>
              <a:endParaRPr dirty="0"/>
            </a:p>
          </p:txBody>
        </p:sp>
      </p:grp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0664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6;p26">
            <a:extLst>
              <a:ext uri="{FF2B5EF4-FFF2-40B4-BE49-F238E27FC236}">
                <a16:creationId xmlns:a16="http://schemas.microsoft.com/office/drawing/2014/main" id="{505E05CD-BF35-C6BC-8040-8B6BD2E1FC8C}"/>
              </a:ext>
            </a:extLst>
          </p:cNvPr>
          <p:cNvGrpSpPr/>
          <p:nvPr/>
        </p:nvGrpSpPr>
        <p:grpSpPr>
          <a:xfrm>
            <a:off x="4744961" y="1835935"/>
            <a:ext cx="3848430" cy="2402366"/>
            <a:chOff x="0" y="-57150"/>
            <a:chExt cx="5317347" cy="5136102"/>
          </a:xfrm>
        </p:grpSpPr>
        <p:sp>
          <p:nvSpPr>
            <p:cNvPr id="3" name="Google Shape;147;p26">
              <a:extLst>
                <a:ext uri="{FF2B5EF4-FFF2-40B4-BE49-F238E27FC236}">
                  <a16:creationId xmlns:a16="http://schemas.microsoft.com/office/drawing/2014/main" id="{748D5BA9-5335-F394-EF03-E8C6B6231BF3}"/>
                </a:ext>
              </a:extLst>
            </p:cNvPr>
            <p:cNvSpPr txBox="1"/>
            <p:nvPr/>
          </p:nvSpPr>
          <p:spPr>
            <a:xfrm>
              <a:off x="0" y="-57150"/>
              <a:ext cx="4483598" cy="1105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en" sz="2400" b="1" dirty="0">
                  <a:solidFill>
                    <a:srgbClr val="FFFFFF"/>
                  </a:solidFill>
                  <a:latin typeface="Chakra Petch"/>
                  <a:cs typeface="Chakra Petch"/>
                  <a:sym typeface="Chakra Petch"/>
                </a:rPr>
                <a:t> Uses of Radar</a:t>
              </a:r>
              <a:endParaRPr sz="2400" dirty="0"/>
            </a:p>
          </p:txBody>
        </p:sp>
        <p:sp>
          <p:nvSpPr>
            <p:cNvPr id="4" name="Google Shape;148;p26">
              <a:extLst>
                <a:ext uri="{FF2B5EF4-FFF2-40B4-BE49-F238E27FC236}">
                  <a16:creationId xmlns:a16="http://schemas.microsoft.com/office/drawing/2014/main" id="{1FDF72D5-F25F-74F7-E820-5EAB86AA6A82}"/>
                </a:ext>
              </a:extLst>
            </p:cNvPr>
            <p:cNvSpPr txBox="1"/>
            <p:nvPr/>
          </p:nvSpPr>
          <p:spPr>
            <a:xfrm>
              <a:off x="0" y="1209876"/>
              <a:ext cx="5317347" cy="3869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--Uses Ultrasonic Sound Waves to determine Distance, Angle, or Velocity of Objects.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Montserrat"/>
                  <a:sym typeface="Montserrat"/>
                </a:rPr>
                <a:t>--Used to detect Aircraft, Ships, guided missiles, motor vehicles, weather formation etc.</a:t>
              </a:r>
              <a:endParaRPr dirty="0"/>
            </a:p>
          </p:txBody>
        </p:sp>
      </p:grpSp>
      <p:sp>
        <p:nvSpPr>
          <p:cNvPr id="5" name="Google Shape;147;p26">
            <a:extLst>
              <a:ext uri="{FF2B5EF4-FFF2-40B4-BE49-F238E27FC236}">
                <a16:creationId xmlns:a16="http://schemas.microsoft.com/office/drawing/2014/main" id="{28DCC615-CC85-B898-ED22-2ED54631BC83}"/>
              </a:ext>
            </a:extLst>
          </p:cNvPr>
          <p:cNvSpPr txBox="1"/>
          <p:nvPr/>
        </p:nvSpPr>
        <p:spPr>
          <a:xfrm>
            <a:off x="732838" y="1051355"/>
            <a:ext cx="671782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6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This Project is specially about “ Making of RADAR SYSTEM USING ARDUINO at Home ”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931263" y="2557562"/>
            <a:ext cx="165303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Arduino UNO</a:t>
            </a:r>
            <a:endParaRPr sz="1600" dirty="0"/>
          </a:p>
        </p:txBody>
      </p:sp>
      <p:sp>
        <p:nvSpPr>
          <p:cNvPr id="174" name="Google Shape;174;p27"/>
          <p:cNvSpPr txBox="1"/>
          <p:nvPr/>
        </p:nvSpPr>
        <p:spPr>
          <a:xfrm>
            <a:off x="806650" y="3722125"/>
            <a:ext cx="1653037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700" dirty="0"/>
          </a:p>
        </p:txBody>
      </p:sp>
      <p:sp>
        <p:nvSpPr>
          <p:cNvPr id="175" name="Google Shape;175;p27"/>
          <p:cNvSpPr txBox="1"/>
          <p:nvPr/>
        </p:nvSpPr>
        <p:spPr>
          <a:xfrm>
            <a:off x="6083302" y="2557996"/>
            <a:ext cx="189723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Servo Motor SG-90</a:t>
            </a:r>
            <a:endParaRPr sz="1600" dirty="0"/>
          </a:p>
        </p:txBody>
      </p:sp>
      <p:sp>
        <p:nvSpPr>
          <p:cNvPr id="177" name="Google Shape;177;p27"/>
          <p:cNvSpPr txBox="1"/>
          <p:nvPr/>
        </p:nvSpPr>
        <p:spPr>
          <a:xfrm>
            <a:off x="-1226695" y="66662"/>
            <a:ext cx="652533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APPARATUS</a:t>
            </a:r>
            <a:endParaRPr sz="700" dirty="0"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910" y="948242"/>
            <a:ext cx="1572929" cy="155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55233" y="330162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38AEEE93-DAEA-7DAC-BECF-0C782C4A8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85" y="1343635"/>
            <a:ext cx="1085155" cy="769074"/>
          </a:xfrm>
          <a:prstGeom prst="rect">
            <a:avLst/>
          </a:prstGeom>
        </p:spPr>
      </p:pic>
      <p:sp>
        <p:nvSpPr>
          <p:cNvPr id="6" name="Google Shape;164;p27">
            <a:extLst>
              <a:ext uri="{FF2B5EF4-FFF2-40B4-BE49-F238E27FC236}">
                <a16:creationId xmlns:a16="http://schemas.microsoft.com/office/drawing/2014/main" id="{89EC884E-8B3D-FE1B-D38C-E94DEF509554}"/>
              </a:ext>
            </a:extLst>
          </p:cNvPr>
          <p:cNvSpPr txBox="1"/>
          <p:nvPr/>
        </p:nvSpPr>
        <p:spPr>
          <a:xfrm>
            <a:off x="1439888" y="1928953"/>
            <a:ext cx="627483" cy="62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700" dirty="0"/>
          </a:p>
        </p:txBody>
      </p:sp>
      <p:sp>
        <p:nvSpPr>
          <p:cNvPr id="8" name="Google Shape;167;p27">
            <a:extLst>
              <a:ext uri="{FF2B5EF4-FFF2-40B4-BE49-F238E27FC236}">
                <a16:creationId xmlns:a16="http://schemas.microsoft.com/office/drawing/2014/main" id="{ACC121C6-56B8-591E-2E00-9C6D73EBF69F}"/>
              </a:ext>
            </a:extLst>
          </p:cNvPr>
          <p:cNvSpPr txBox="1"/>
          <p:nvPr/>
        </p:nvSpPr>
        <p:spPr>
          <a:xfrm>
            <a:off x="4037198" y="1936786"/>
            <a:ext cx="627483" cy="62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700" dirty="0"/>
          </a:p>
        </p:txBody>
      </p:sp>
      <p:sp>
        <p:nvSpPr>
          <p:cNvPr id="10" name="Google Shape;170;p27">
            <a:extLst>
              <a:ext uri="{FF2B5EF4-FFF2-40B4-BE49-F238E27FC236}">
                <a16:creationId xmlns:a16="http://schemas.microsoft.com/office/drawing/2014/main" id="{9445F171-811D-B811-A588-53BE09B5DC95}"/>
              </a:ext>
            </a:extLst>
          </p:cNvPr>
          <p:cNvSpPr txBox="1"/>
          <p:nvPr/>
        </p:nvSpPr>
        <p:spPr>
          <a:xfrm>
            <a:off x="6705429" y="1929792"/>
            <a:ext cx="627483" cy="62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700" dirty="0"/>
          </a:p>
        </p:txBody>
      </p:sp>
      <p:pic>
        <p:nvPicPr>
          <p:cNvPr id="14" name="Picture 13" descr="Close-up of a blue circuit board&#10;&#10;Description automatically generated">
            <a:extLst>
              <a:ext uri="{FF2B5EF4-FFF2-40B4-BE49-F238E27FC236}">
                <a16:creationId xmlns:a16="http://schemas.microsoft.com/office/drawing/2014/main" id="{6F9525D8-5557-D37D-A8C3-79814FD1E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631" y="1401902"/>
            <a:ext cx="1065457" cy="627483"/>
          </a:xfrm>
          <a:prstGeom prst="rect">
            <a:avLst/>
          </a:prstGeom>
        </p:spPr>
      </p:pic>
      <p:sp>
        <p:nvSpPr>
          <p:cNvPr id="15" name="Google Shape;173;p27">
            <a:extLst>
              <a:ext uri="{FF2B5EF4-FFF2-40B4-BE49-F238E27FC236}">
                <a16:creationId xmlns:a16="http://schemas.microsoft.com/office/drawing/2014/main" id="{5A602680-1F1D-AF0A-27D1-038ECBE8A7FA}"/>
              </a:ext>
            </a:extLst>
          </p:cNvPr>
          <p:cNvSpPr txBox="1"/>
          <p:nvPr/>
        </p:nvSpPr>
        <p:spPr>
          <a:xfrm>
            <a:off x="2985529" y="2579427"/>
            <a:ext cx="2696543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Ultrasonic Sensor HC-SR04</a:t>
            </a:r>
            <a:endParaRPr sz="1600" dirty="0"/>
          </a:p>
        </p:txBody>
      </p:sp>
      <p:pic>
        <p:nvPicPr>
          <p:cNvPr id="19" name="Picture 18" descr="A bunch of colorful wires&#10;&#10;Description automatically generated">
            <a:extLst>
              <a:ext uri="{FF2B5EF4-FFF2-40B4-BE49-F238E27FC236}">
                <a16:creationId xmlns:a16="http://schemas.microsoft.com/office/drawing/2014/main" id="{0AF0D218-B5EF-8101-C510-94A3FA3ED3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489" y="3245152"/>
            <a:ext cx="1248032" cy="1248032"/>
          </a:xfrm>
          <a:prstGeom prst="rect">
            <a:avLst/>
          </a:prstGeom>
        </p:spPr>
      </p:pic>
      <p:pic>
        <p:nvPicPr>
          <p:cNvPr id="17" name="Picture 16" descr="A small blue electric motor with wires and screws&#10;&#10;Description automatically generated">
            <a:extLst>
              <a:ext uri="{FF2B5EF4-FFF2-40B4-BE49-F238E27FC236}">
                <a16:creationId xmlns:a16="http://schemas.microsoft.com/office/drawing/2014/main" id="{DA0E4477-4C71-5410-9B70-0E2C97F2A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4196" y="1191947"/>
            <a:ext cx="938615" cy="938615"/>
          </a:xfrm>
          <a:prstGeom prst="rect">
            <a:avLst/>
          </a:prstGeom>
        </p:spPr>
      </p:pic>
      <p:pic>
        <p:nvPicPr>
          <p:cNvPr id="2" name="Google Shape;178;p27">
            <a:extLst>
              <a:ext uri="{FF2B5EF4-FFF2-40B4-BE49-F238E27FC236}">
                <a16:creationId xmlns:a16="http://schemas.microsoft.com/office/drawing/2014/main" id="{78A6FD8D-38A9-1347-3DAD-6851949E43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4474" y="936250"/>
            <a:ext cx="1572929" cy="155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8;p27">
            <a:extLst>
              <a:ext uri="{FF2B5EF4-FFF2-40B4-BE49-F238E27FC236}">
                <a16:creationId xmlns:a16="http://schemas.microsoft.com/office/drawing/2014/main" id="{D6904F08-9B60-CA39-04E9-B4713DC95F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6531" y="936951"/>
            <a:ext cx="1572929" cy="155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8;p27">
            <a:extLst>
              <a:ext uri="{FF2B5EF4-FFF2-40B4-BE49-F238E27FC236}">
                <a16:creationId xmlns:a16="http://schemas.microsoft.com/office/drawing/2014/main" id="{B40EB18F-2700-1C51-FAE3-AB720D6D2F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1594" y="3079024"/>
            <a:ext cx="1572929" cy="15556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;p27">
            <a:extLst>
              <a:ext uri="{FF2B5EF4-FFF2-40B4-BE49-F238E27FC236}">
                <a16:creationId xmlns:a16="http://schemas.microsoft.com/office/drawing/2014/main" id="{9DC99355-E31B-743C-A81A-03BA0F35F706}"/>
              </a:ext>
            </a:extLst>
          </p:cNvPr>
          <p:cNvSpPr txBox="1"/>
          <p:nvPr/>
        </p:nvSpPr>
        <p:spPr>
          <a:xfrm>
            <a:off x="3447344" y="4719824"/>
            <a:ext cx="189723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Jumper Wires</a:t>
            </a:r>
            <a:endParaRPr sz="1600" dirty="0"/>
          </a:p>
        </p:txBody>
      </p:sp>
      <p:sp>
        <p:nvSpPr>
          <p:cNvPr id="9" name="Google Shape;164;p27">
            <a:extLst>
              <a:ext uri="{FF2B5EF4-FFF2-40B4-BE49-F238E27FC236}">
                <a16:creationId xmlns:a16="http://schemas.microsoft.com/office/drawing/2014/main" id="{E955881B-7104-91E5-C925-09B74AFB8642}"/>
              </a:ext>
            </a:extLst>
          </p:cNvPr>
          <p:cNvSpPr txBox="1"/>
          <p:nvPr/>
        </p:nvSpPr>
        <p:spPr>
          <a:xfrm>
            <a:off x="4053270" y="4056912"/>
            <a:ext cx="627483" cy="62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-4786" y="-9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5809367" y="37506"/>
            <a:ext cx="368903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SOFTWARE</a:t>
            </a:r>
            <a:endParaRPr sz="700" dirty="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004511">
            <a:off x="-485133" y="-1547401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7269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CDAE8C-3A16-31BE-F472-D2C6C45CA097}"/>
              </a:ext>
            </a:extLst>
          </p:cNvPr>
          <p:cNvGrpSpPr/>
          <p:nvPr/>
        </p:nvGrpSpPr>
        <p:grpSpPr>
          <a:xfrm>
            <a:off x="5077739" y="1273013"/>
            <a:ext cx="2530537" cy="2475936"/>
            <a:chOff x="6407189" y="1236010"/>
            <a:chExt cx="1474813" cy="1416876"/>
          </a:xfrm>
        </p:grpSpPr>
        <p:pic>
          <p:nvPicPr>
            <p:cNvPr id="194" name="Google Shape;194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07189" y="1236010"/>
              <a:ext cx="1474813" cy="1416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ogo with a number on it&#10;&#10;Description automatically generated">
              <a:extLst>
                <a:ext uri="{FF2B5EF4-FFF2-40B4-BE49-F238E27FC236}">
                  <a16:creationId xmlns:a16="http://schemas.microsoft.com/office/drawing/2014/main" id="{99169292-1CF1-16B9-AB94-979B3AE7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4076" y="1331068"/>
              <a:ext cx="1221392" cy="122139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F061ED-3FDA-A4F7-740B-A0D2267B498E}"/>
              </a:ext>
            </a:extLst>
          </p:cNvPr>
          <p:cNvGrpSpPr/>
          <p:nvPr/>
        </p:nvGrpSpPr>
        <p:grpSpPr>
          <a:xfrm>
            <a:off x="1795280" y="1273013"/>
            <a:ext cx="2523948" cy="2475936"/>
            <a:chOff x="5154667" y="1275449"/>
            <a:chExt cx="1586101" cy="1610043"/>
          </a:xfrm>
        </p:grpSpPr>
        <p:pic>
          <p:nvPicPr>
            <p:cNvPr id="5" name="Google Shape;178;p27">
              <a:extLst>
                <a:ext uri="{FF2B5EF4-FFF2-40B4-BE49-F238E27FC236}">
                  <a16:creationId xmlns:a16="http://schemas.microsoft.com/office/drawing/2014/main" id="{3FAD60C5-B64A-050F-372D-256C56A220A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54667" y="1275449"/>
              <a:ext cx="1586101" cy="1610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blue circle with white text and a plus and minus sign&#10;&#10;Description automatically generated">
              <a:extLst>
                <a:ext uri="{FF2B5EF4-FFF2-40B4-BE49-F238E27FC236}">
                  <a16:creationId xmlns:a16="http://schemas.microsoft.com/office/drawing/2014/main" id="{4C3A8BCA-8037-9060-3FC4-453E90D5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7881" y="1397979"/>
              <a:ext cx="1365657" cy="1365657"/>
            </a:xfrm>
            <a:prstGeom prst="rect">
              <a:avLst/>
            </a:prstGeom>
          </p:spPr>
        </p:pic>
      </p:grpSp>
      <p:sp>
        <p:nvSpPr>
          <p:cNvPr id="10" name="Google Shape;173;p27">
            <a:extLst>
              <a:ext uri="{FF2B5EF4-FFF2-40B4-BE49-F238E27FC236}">
                <a16:creationId xmlns:a16="http://schemas.microsoft.com/office/drawing/2014/main" id="{A2338608-C8FE-DFA3-487F-1EB1B4994221}"/>
              </a:ext>
            </a:extLst>
          </p:cNvPr>
          <p:cNvSpPr txBox="1"/>
          <p:nvPr/>
        </p:nvSpPr>
        <p:spPr>
          <a:xfrm>
            <a:off x="2230735" y="3937376"/>
            <a:ext cx="165303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ARDUINO IDE</a:t>
            </a:r>
            <a:endParaRPr sz="1600" dirty="0"/>
          </a:p>
        </p:txBody>
      </p:sp>
      <p:sp>
        <p:nvSpPr>
          <p:cNvPr id="11" name="Google Shape;173;p27">
            <a:extLst>
              <a:ext uri="{FF2B5EF4-FFF2-40B4-BE49-F238E27FC236}">
                <a16:creationId xmlns:a16="http://schemas.microsoft.com/office/drawing/2014/main" id="{85111596-7F9B-AF8F-9B79-B6CA814C9072}"/>
              </a:ext>
            </a:extLst>
          </p:cNvPr>
          <p:cNvSpPr txBox="1"/>
          <p:nvPr/>
        </p:nvSpPr>
        <p:spPr>
          <a:xfrm>
            <a:off x="5516488" y="3950327"/>
            <a:ext cx="165303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PROCESSING IDE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648908" y="274062"/>
            <a:ext cx="584618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CIRCUIT DIAGRAM</a:t>
            </a:r>
            <a:endParaRPr sz="700" dirty="0"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9387">
            <a:off x="-810030" y="-1620029"/>
            <a:ext cx="3259152" cy="2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878004">
            <a:off x="7514424" y="0"/>
            <a:ext cx="3259152" cy="2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401899-03A8-5CA1-8498-992E7657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06" y="1191650"/>
            <a:ext cx="6119588" cy="3726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3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3"/>
          <p:cNvSpPr txBox="1"/>
          <p:nvPr/>
        </p:nvSpPr>
        <p:spPr>
          <a:xfrm>
            <a:off x="649339" y="2000738"/>
            <a:ext cx="24182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WORKING</a:t>
            </a:r>
            <a:endParaRPr sz="700" dirty="0"/>
          </a:p>
        </p:txBody>
      </p:sp>
      <p:sp>
        <p:nvSpPr>
          <p:cNvPr id="474" name="Google Shape;474;p43"/>
          <p:cNvSpPr txBox="1"/>
          <p:nvPr/>
        </p:nvSpPr>
        <p:spPr>
          <a:xfrm>
            <a:off x="4202978" y="1056067"/>
            <a:ext cx="4620362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</a:t>
            </a: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his Project Depends on Ultrasonic Sensor.</a:t>
            </a:r>
            <a:endParaRPr lang="en-US" sz="1500" b="1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indent="-285750">
              <a:lnSpc>
                <a:spcPct val="140014"/>
              </a:lnSpc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Through single strand wires the Ultrasonic Sensor is connected to the Arduino Board.</a:t>
            </a: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The Ultrasonic Sensor transmits Ultrasonic wave that reflects by an object, then our processing app process the data that come from the object.</a:t>
            </a: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09B5B-42ED-80E1-14A3-2770C382C63B}"/>
              </a:ext>
            </a:extLst>
          </p:cNvPr>
          <p:cNvGrpSpPr/>
          <p:nvPr/>
        </p:nvGrpSpPr>
        <p:grpSpPr>
          <a:xfrm>
            <a:off x="3716888" y="-229094"/>
            <a:ext cx="368340" cy="5592546"/>
            <a:chOff x="5487624" y="-229094"/>
            <a:chExt cx="368340" cy="5592546"/>
          </a:xfrm>
        </p:grpSpPr>
        <p:cxnSp>
          <p:nvCxnSpPr>
            <p:cNvPr id="482" name="Google Shape;482;p43"/>
            <p:cNvCxnSpPr/>
            <p:nvPr/>
          </p:nvCxnSpPr>
          <p:spPr>
            <a:xfrm rot="5400000">
              <a:off x="5090345" y="4782004"/>
              <a:ext cx="1162897" cy="0"/>
            </a:xfrm>
            <a:prstGeom prst="straightConnector1">
              <a:avLst/>
            </a:prstGeom>
            <a:noFill/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834A251-8EBD-C34F-A239-DFEBE3A798CB}"/>
                </a:ext>
              </a:extLst>
            </p:cNvPr>
            <p:cNvGrpSpPr/>
            <p:nvPr/>
          </p:nvGrpSpPr>
          <p:grpSpPr>
            <a:xfrm>
              <a:off x="5487624" y="-229094"/>
              <a:ext cx="368340" cy="4432031"/>
              <a:chOff x="5487624" y="-229094"/>
              <a:chExt cx="368340" cy="4432031"/>
            </a:xfrm>
          </p:grpSpPr>
          <p:pic>
            <p:nvPicPr>
              <p:cNvPr id="478" name="Google Shape;478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921898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2387580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3834597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1" name="Google Shape;481;p43"/>
              <p:cNvCxnSpPr/>
              <p:nvPr/>
            </p:nvCxnSpPr>
            <p:spPr>
              <a:xfrm rot="5400000">
                <a:off x="5090345" y="352355"/>
                <a:ext cx="116289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43"/>
              <p:cNvCxnSpPr/>
              <p:nvPr/>
            </p:nvCxnSpPr>
            <p:spPr>
              <a:xfrm rot="5399991">
                <a:off x="5120740" y="1834146"/>
                <a:ext cx="110210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43"/>
              <p:cNvCxnSpPr/>
              <p:nvPr/>
            </p:nvCxnSpPr>
            <p:spPr>
              <a:xfrm rot="5407427">
                <a:off x="5120740" y="3295446"/>
                <a:ext cx="11021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485" name="Google Shape;48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324739">
            <a:off x="-1100131" y="3454944"/>
            <a:ext cx="2654324" cy="278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08309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71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/>
        </p:nvSpPr>
        <p:spPr>
          <a:xfrm>
            <a:off x="1085842" y="148871"/>
            <a:ext cx="697231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PERFORMANCE</a:t>
            </a:r>
            <a:endParaRPr sz="700" dirty="0"/>
          </a:p>
        </p:txBody>
      </p:sp>
      <p:pic>
        <p:nvPicPr>
          <p:cNvPr id="464" name="Google Shape;46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347" y="-494776"/>
            <a:ext cx="2326517" cy="201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3192" y="3718221"/>
            <a:ext cx="2326517" cy="201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766193-9398-9D8D-C173-F06BDAB0B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000" y="1134824"/>
            <a:ext cx="5150000" cy="3042065"/>
          </a:xfrm>
          <a:prstGeom prst="rect">
            <a:avLst/>
          </a:prstGeom>
        </p:spPr>
      </p:pic>
      <p:sp>
        <p:nvSpPr>
          <p:cNvPr id="4" name="Google Shape;462;p42">
            <a:extLst>
              <a:ext uri="{FF2B5EF4-FFF2-40B4-BE49-F238E27FC236}">
                <a16:creationId xmlns:a16="http://schemas.microsoft.com/office/drawing/2014/main" id="{3908E37C-2E33-6023-6886-E34A6EA4B4E2}"/>
              </a:ext>
            </a:extLst>
          </p:cNvPr>
          <p:cNvSpPr txBox="1"/>
          <p:nvPr/>
        </p:nvSpPr>
        <p:spPr>
          <a:xfrm>
            <a:off x="3300232" y="4301068"/>
            <a:ext cx="254353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No Object Detected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/>
        </p:nvSpPr>
        <p:spPr>
          <a:xfrm>
            <a:off x="1085842" y="148871"/>
            <a:ext cx="697231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RESULT</a:t>
            </a:r>
            <a:endParaRPr sz="700" dirty="0"/>
          </a:p>
        </p:txBody>
      </p:sp>
      <p:pic>
        <p:nvPicPr>
          <p:cNvPr id="464" name="Google Shape;46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347" y="-494776"/>
            <a:ext cx="2326517" cy="201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3192" y="3718221"/>
            <a:ext cx="2326517" cy="20182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62;p42">
            <a:extLst>
              <a:ext uri="{FF2B5EF4-FFF2-40B4-BE49-F238E27FC236}">
                <a16:creationId xmlns:a16="http://schemas.microsoft.com/office/drawing/2014/main" id="{3908E37C-2E33-6023-6886-E34A6EA4B4E2}"/>
              </a:ext>
            </a:extLst>
          </p:cNvPr>
          <p:cNvSpPr txBox="1"/>
          <p:nvPr/>
        </p:nvSpPr>
        <p:spPr>
          <a:xfrm>
            <a:off x="3300232" y="4301068"/>
            <a:ext cx="254353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Object Detected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7D863-B194-2999-559B-DCADF8D8F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915" y="1010645"/>
            <a:ext cx="5264170" cy="31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3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3"/>
          <p:cNvSpPr txBox="1"/>
          <p:nvPr/>
        </p:nvSpPr>
        <p:spPr>
          <a:xfrm>
            <a:off x="404002" y="1999267"/>
            <a:ext cx="3816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ADVANTAGE</a:t>
            </a:r>
            <a:endParaRPr sz="700" dirty="0"/>
          </a:p>
        </p:txBody>
      </p:sp>
      <p:sp>
        <p:nvSpPr>
          <p:cNvPr id="474" name="Google Shape;474;p43"/>
          <p:cNvSpPr txBox="1"/>
          <p:nvPr/>
        </p:nvSpPr>
        <p:spPr>
          <a:xfrm>
            <a:off x="4117253" y="446467"/>
            <a:ext cx="4620362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see through the medium consisting of fog, snow. rain. darkness, clouds </a:t>
            </a: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</a:t>
            </a: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tc.</a:t>
            </a: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penetrate and see through Insulators.</a:t>
            </a: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distinguish fixed as well as moving target types.</a:t>
            </a:r>
          </a:p>
          <a:p>
            <a:pPr marR="0" lvl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</a:pPr>
            <a:endParaRPr lang="en-US" sz="1500" b="1" i="0" u="none" strike="noStrike" cap="none" dirty="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285750" marR="0" lvl="0" indent="-28575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Can help find out following parameters of object or target:</a:t>
            </a:r>
          </a:p>
          <a:p>
            <a:pPr lvl="2">
              <a:lnSpc>
                <a:spcPct val="140014"/>
              </a:lnSpc>
            </a:pP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	- Range</a:t>
            </a:r>
          </a:p>
          <a:p>
            <a:pPr lvl="2">
              <a:lnSpc>
                <a:spcPct val="140014"/>
              </a:lnSpc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	- Angular Position</a:t>
            </a:r>
          </a:p>
          <a:p>
            <a:pPr lvl="2">
              <a:lnSpc>
                <a:spcPct val="140014"/>
              </a:lnSpc>
            </a:pPr>
            <a:r>
              <a:rPr lang="en-US" sz="15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	- Location of Target</a:t>
            </a:r>
          </a:p>
          <a:p>
            <a:pPr lvl="2">
              <a:lnSpc>
                <a:spcPct val="140014"/>
              </a:lnSpc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	-Velocity of Target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09B5B-42ED-80E1-14A3-2770C382C63B}"/>
              </a:ext>
            </a:extLst>
          </p:cNvPr>
          <p:cNvGrpSpPr/>
          <p:nvPr/>
        </p:nvGrpSpPr>
        <p:grpSpPr>
          <a:xfrm>
            <a:off x="3716888" y="-229094"/>
            <a:ext cx="368340" cy="5592546"/>
            <a:chOff x="5487624" y="-229094"/>
            <a:chExt cx="368340" cy="5592546"/>
          </a:xfrm>
        </p:grpSpPr>
        <p:cxnSp>
          <p:nvCxnSpPr>
            <p:cNvPr id="482" name="Google Shape;482;p43"/>
            <p:cNvCxnSpPr/>
            <p:nvPr/>
          </p:nvCxnSpPr>
          <p:spPr>
            <a:xfrm rot="5400000">
              <a:off x="5090345" y="4782004"/>
              <a:ext cx="1162897" cy="0"/>
            </a:xfrm>
            <a:prstGeom prst="straightConnector1">
              <a:avLst/>
            </a:prstGeom>
            <a:noFill/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834A251-8EBD-C34F-A239-DFEBE3A798CB}"/>
                </a:ext>
              </a:extLst>
            </p:cNvPr>
            <p:cNvGrpSpPr/>
            <p:nvPr/>
          </p:nvGrpSpPr>
          <p:grpSpPr>
            <a:xfrm>
              <a:off x="5487624" y="-229094"/>
              <a:ext cx="368340" cy="4432031"/>
              <a:chOff x="5487624" y="-229094"/>
              <a:chExt cx="368340" cy="4432031"/>
            </a:xfrm>
          </p:grpSpPr>
          <p:pic>
            <p:nvPicPr>
              <p:cNvPr id="478" name="Google Shape;478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921898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2387580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87624" y="3834597"/>
                <a:ext cx="368340" cy="36834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1" name="Google Shape;481;p43"/>
              <p:cNvCxnSpPr/>
              <p:nvPr/>
            </p:nvCxnSpPr>
            <p:spPr>
              <a:xfrm rot="5400000">
                <a:off x="5090345" y="352355"/>
                <a:ext cx="116289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43"/>
              <p:cNvCxnSpPr/>
              <p:nvPr/>
            </p:nvCxnSpPr>
            <p:spPr>
              <a:xfrm rot="5399991">
                <a:off x="5120740" y="1834146"/>
                <a:ext cx="110210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43"/>
              <p:cNvCxnSpPr/>
              <p:nvPr/>
            </p:nvCxnSpPr>
            <p:spPr>
              <a:xfrm rot="5407427">
                <a:off x="5120740" y="3295446"/>
                <a:ext cx="11021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452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485" name="Google Shape;48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324739">
            <a:off x="-1100131" y="3454944"/>
            <a:ext cx="2654324" cy="278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08309">
            <a:off x="7285219" y="-1821653"/>
            <a:ext cx="2566425" cy="273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393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Chakra Petch</vt:lpstr>
      <vt:lpstr>Wingdings</vt:lpstr>
      <vt:lpstr>Calibri</vt:lpstr>
      <vt:lpstr>Montserrat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Akash Chandra</cp:lastModifiedBy>
  <cp:revision>15</cp:revision>
  <dcterms:modified xsi:type="dcterms:W3CDTF">2024-02-09T04:46:21Z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2024-02-09T04:46:21Z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47c4cca7-2936-4f46-8e08-c86e20b460b7</vt:lpwstr>
  </property>
  <property fmtid="{D5CDD505-2E9C-101B-9397-08002B2CF9AE}" pid="7" name="MSIP_Label_defa4170-0d19-0005-0004-bc88714345d2_ActionId">
    <vt:lpwstr>25ba58ba-2513-4742-b231-18b4a9af0b9f</vt:lpwstr>
  </property>
  <property fmtid="{D5CDD505-2E9C-101B-9397-08002B2CF9AE}" pid="8" name="MSIP_Label_defa4170-0d19-0005-0004-bc88714345d2_ContentBits">
    <vt:lpwstr>0</vt:lpwstr>
  </property>
</Properties>
</file>